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57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82" autoAdjust="0"/>
    <p:restoredTop sz="94660"/>
  </p:normalViewPr>
  <p:slideViewPr>
    <p:cSldViewPr>
      <p:cViewPr varScale="1">
        <p:scale>
          <a:sx n="69" d="100"/>
          <a:sy n="69" d="100"/>
        </p:scale>
        <p:origin x="-18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64875B3-0955-45F5-ADA3-334F63C80539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5664ACC-83FB-47C1-BB99-AAAF53074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001000" cy="761999"/>
          </a:xfrm>
        </p:spPr>
        <p:txBody>
          <a:bodyPr>
            <a:noAutofit/>
          </a:bodyPr>
          <a:lstStyle/>
          <a:p>
            <a:pPr algn="l"/>
            <a:r>
              <a:rPr lang="en-US" sz="5400" i="1" dirty="0" smtClean="0">
                <a:solidFill>
                  <a:schemeClr val="tx1"/>
                </a:solidFill>
                <a:latin typeface="Arial Narrow" pitchFamily="34" charset="0"/>
              </a:rPr>
              <a:t>Vitamin D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257800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smtClean="0">
                <a:solidFill>
                  <a:srgbClr val="C00000"/>
                </a:solidFill>
              </a:rPr>
              <a:t>Functions of vitamin D: </a:t>
            </a:r>
          </a:p>
          <a:p>
            <a:pPr algn="l"/>
            <a:r>
              <a:rPr lang="en-US" sz="3200" dirty="0" smtClean="0"/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Vitamin D is required by poultry for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 1. Proper metabolism of calcium and phosphorus. 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 2.Formation of the normal bony skeletal.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3. Hard beaks and claws .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4. Strong egg shells. </a:t>
            </a:r>
          </a:p>
          <a:p>
            <a:pPr algn="l"/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 Al so </a:t>
            </a:r>
            <a:r>
              <a:rPr lang="en-US" sz="3600" i="1" dirty="0" smtClean="0">
                <a:latin typeface="Arial Narrow" pitchFamily="34" charset="0"/>
              </a:rPr>
              <a:t>Vitamin D is necessary </a:t>
            </a:r>
            <a:r>
              <a:rPr lang="en-US" sz="3600" dirty="0" smtClean="0">
                <a:latin typeface="Arial Narrow" pitchFamily="34" charset="0"/>
              </a:rPr>
              <a:t>in the regulation of calcium metabolism by stimulating the intestinal absorption of calcium,</a:t>
            </a:r>
          </a:p>
          <a:p>
            <a:r>
              <a:rPr lang="en-US" sz="3600" dirty="0" smtClean="0">
                <a:latin typeface="Arial Narrow" pitchFamily="34" charset="0"/>
              </a:rPr>
              <a:t> influencing osteoblast and osteoclast activity, and increasing renal tubular reabsorption of calcium in response to metabolic demands for calcium.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382000" cy="24384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Vitamin D Deficiency</a:t>
            </a:r>
            <a:r>
              <a:rPr lang="en-US" sz="5400" u="sng" dirty="0" smtClean="0">
                <a:solidFill>
                  <a:srgbClr val="C00000"/>
                </a:solidFill>
              </a:rPr>
              <a:t/>
            </a:r>
            <a:br>
              <a:rPr lang="en-US" sz="5400" u="sng" dirty="0" smtClean="0">
                <a:solidFill>
                  <a:srgbClr val="C00000"/>
                </a:solidFill>
              </a:rPr>
            </a:br>
            <a:endParaRPr lang="en-US" sz="5400" b="1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2514600"/>
            <a:ext cx="89154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solidFill>
                  <a:srgbClr val="C00000"/>
                </a:solidFill>
              </a:rPr>
              <a:t>Types: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1-Rickets : In young .</a:t>
            </a:r>
          </a:p>
          <a:p>
            <a:pPr>
              <a:buNone/>
            </a:pPr>
            <a:r>
              <a:rPr lang="en-US" sz="4000" dirty="0" smtClean="0"/>
              <a:t>2-Osteomalacia : In adult.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8382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solidFill>
                  <a:srgbClr val="C00000"/>
                </a:solidFill>
              </a:rPr>
              <a:t>Symptoms:</a:t>
            </a:r>
            <a:endParaRPr lang="en-US" sz="4000" b="1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364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1-Symptoms start about 2-3 months, after the birds were </a:t>
            </a:r>
          </a:p>
          <a:p>
            <a:pPr>
              <a:buNone/>
            </a:pPr>
            <a:r>
              <a:rPr lang="en-US" sz="2000" dirty="0" smtClean="0"/>
              <a:t>     deprived of vitamin D ( in adult).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2-Marked increase in the numbers of thin- shelled and soft-   </a:t>
            </a:r>
          </a:p>
          <a:p>
            <a:pPr>
              <a:buNone/>
            </a:pPr>
            <a:r>
              <a:rPr lang="en-US" sz="2000" dirty="0" smtClean="0"/>
              <a:t>    shelled eggs followed by  decrease in egg  production.  </a:t>
            </a:r>
          </a:p>
          <a:p>
            <a:pPr>
              <a:buNone/>
            </a:pPr>
            <a:r>
              <a:rPr lang="en-US" sz="2000" dirty="0" smtClean="0"/>
              <a:t>    Hatchability is also decrease ( In adult 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3- Leg weakness * Penguin type squat *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The beak , claws and keel bone become very soft and pliable</a:t>
            </a:r>
          </a:p>
          <a:p>
            <a:pPr>
              <a:buNone/>
            </a:pPr>
            <a:r>
              <a:rPr lang="en-US" sz="2000" dirty="0" smtClean="0"/>
              <a:t>     ( In young and adult 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4-Inward curve of the ribs ( In young and adult ).</a:t>
            </a:r>
          </a:p>
          <a:p>
            <a:pPr>
              <a:buNone/>
            </a:pPr>
            <a:r>
              <a:rPr lang="en-US" sz="2000" dirty="0" smtClean="0"/>
              <a:t>5- Feathering is usually poor, and an abnormal banding of feathers may be seen in colored breeds. 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pictures\vit D def 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62250" y="2504281"/>
            <a:ext cx="3619500" cy="27178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381000" y="533401"/>
            <a:ext cx="6248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The beak : Very soft and pliable. </a:t>
            </a:r>
          </a:p>
        </p:txBody>
      </p:sp>
      <p:cxnSp>
        <p:nvCxnSpPr>
          <p:cNvPr id="7" name="رابط كسهم مستقيم 6"/>
          <p:cNvCxnSpPr/>
          <p:nvPr/>
        </p:nvCxnSpPr>
        <p:spPr>
          <a:xfrm rot="10800000" flipV="1">
            <a:off x="4191000" y="3352800"/>
            <a:ext cx="16764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u="sng" dirty="0" smtClean="0">
                <a:solidFill>
                  <a:srgbClr val="C00000"/>
                </a:solidFill>
              </a:rPr>
              <a:t>Post –mortem lesions :</a:t>
            </a:r>
            <a:endParaRPr lang="en-US" sz="4800" b="1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7545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A- In Adult:</a:t>
            </a:r>
          </a:p>
          <a:p>
            <a:pPr>
              <a:buNone/>
            </a:pPr>
            <a:r>
              <a:rPr lang="en-US" dirty="0" smtClean="0"/>
              <a:t>1-Bones are soft and break easily.</a:t>
            </a:r>
          </a:p>
          <a:p>
            <a:pPr>
              <a:buNone/>
            </a:pPr>
            <a:r>
              <a:rPr lang="en-US" dirty="0" smtClean="0"/>
              <a:t>2-Well defined knobs are seen on the inner </a:t>
            </a:r>
          </a:p>
          <a:p>
            <a:pPr>
              <a:buNone/>
            </a:pPr>
            <a:r>
              <a:rPr lang="en-US" dirty="0" smtClean="0"/>
              <a:t>    surface of the ribs.</a:t>
            </a:r>
          </a:p>
          <a:p>
            <a:pPr>
              <a:buNone/>
            </a:pPr>
            <a:r>
              <a:rPr lang="en-US" dirty="0" smtClean="0"/>
              <a:t>3-Swollen hocks.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B-In Chicks(Young ):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Beading  of the ribs at their juncture with the</a:t>
            </a:r>
          </a:p>
          <a:p>
            <a:pPr>
              <a:buNone/>
            </a:pPr>
            <a:r>
              <a:rPr lang="en-US" dirty="0" smtClean="0"/>
              <a:t>spinal column and  bending of the ribs </a:t>
            </a:r>
          </a:p>
          <a:p>
            <a:pPr>
              <a:buNone/>
            </a:pPr>
            <a:r>
              <a:rPr lang="en-US" dirty="0" smtClean="0"/>
              <a:t>downward and  posteriorly 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5400" b="1" u="sng" dirty="0" smtClean="0">
                <a:solidFill>
                  <a:srgbClr val="C00000"/>
                </a:solidFill>
              </a:rPr>
              <a:t>Treatment:</a:t>
            </a:r>
          </a:p>
          <a:p>
            <a:pPr>
              <a:buNone/>
            </a:pPr>
            <a:r>
              <a:rPr lang="en-US" sz="3000" dirty="0" smtClean="0"/>
              <a:t>Feeding of a single massive dose of </a:t>
            </a:r>
          </a:p>
          <a:p>
            <a:pPr>
              <a:buNone/>
            </a:pPr>
            <a:r>
              <a:rPr lang="en-US" sz="3000" dirty="0" smtClean="0"/>
              <a:t>vitamin D3.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ير تنفيذي">
  <a:themeElements>
    <a:clrScheme name="مدير تنفيذي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مدير تنفيذي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ير تنفيذي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163</TotalTime>
  <Words>289</Words>
  <Application>Microsoft Office PowerPoint</Application>
  <PresentationFormat>عرض على الشاشة (3:4)‏</PresentationFormat>
  <Paragraphs>47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مدير تنفيذي</vt:lpstr>
      <vt:lpstr>Vitamin D</vt:lpstr>
      <vt:lpstr>.</vt:lpstr>
      <vt:lpstr>Vitamin D Deficiency </vt:lpstr>
      <vt:lpstr>Symptoms:</vt:lpstr>
      <vt:lpstr>عرض تقديمي في PowerPoint</vt:lpstr>
      <vt:lpstr>Post –mortem lesions :</vt:lpstr>
      <vt:lpstr>B-In Chicks(Young 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D Deficiency</dc:title>
  <dc:creator>fujitsu</dc:creator>
  <cp:lastModifiedBy>Maher</cp:lastModifiedBy>
  <cp:revision>26</cp:revision>
  <dcterms:created xsi:type="dcterms:W3CDTF">2013-06-29T12:09:19Z</dcterms:created>
  <dcterms:modified xsi:type="dcterms:W3CDTF">2023-09-30T16:57:03Z</dcterms:modified>
</cp:coreProperties>
</file>